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52" r:id="rId3"/>
    <p:sldMasterId id="2147483662" r:id="rId4"/>
    <p:sldMasterId id="2147483664" r:id="rId5"/>
    <p:sldMasterId id="2147483666" r:id="rId6"/>
  </p:sldMasterIdLst>
  <p:notesMasterIdLst>
    <p:notesMasterId r:id="rId154"/>
  </p:notesMasterIdLst>
  <p:sldIdLst>
    <p:sldId id="256" r:id="rId7"/>
    <p:sldId id="279" r:id="rId8"/>
    <p:sldId id="386" r:id="rId9"/>
    <p:sldId id="387" r:id="rId10"/>
    <p:sldId id="388" r:id="rId11"/>
    <p:sldId id="389" r:id="rId12"/>
    <p:sldId id="280" r:id="rId13"/>
    <p:sldId id="319" r:id="rId14"/>
    <p:sldId id="320" r:id="rId15"/>
    <p:sldId id="321" r:id="rId16"/>
    <p:sldId id="322" r:id="rId17"/>
    <p:sldId id="323" r:id="rId18"/>
    <p:sldId id="324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07" r:id="rId30"/>
    <p:sldId id="317" r:id="rId31"/>
    <p:sldId id="318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2" r:id="rId50"/>
    <p:sldId id="343" r:id="rId51"/>
    <p:sldId id="344" r:id="rId52"/>
    <p:sldId id="345" r:id="rId53"/>
    <p:sldId id="346" r:id="rId54"/>
    <p:sldId id="347" r:id="rId55"/>
    <p:sldId id="348" r:id="rId56"/>
    <p:sldId id="349" r:id="rId57"/>
    <p:sldId id="350" r:id="rId58"/>
    <p:sldId id="308" r:id="rId59"/>
    <p:sldId id="365" r:id="rId60"/>
    <p:sldId id="362" r:id="rId61"/>
    <p:sldId id="363" r:id="rId62"/>
    <p:sldId id="364" r:id="rId63"/>
    <p:sldId id="366" r:id="rId64"/>
    <p:sldId id="367" r:id="rId65"/>
    <p:sldId id="368" r:id="rId66"/>
    <p:sldId id="369" r:id="rId67"/>
    <p:sldId id="370" r:id="rId68"/>
    <p:sldId id="371" r:id="rId69"/>
    <p:sldId id="372" r:id="rId70"/>
    <p:sldId id="373" r:id="rId71"/>
    <p:sldId id="374" r:id="rId72"/>
    <p:sldId id="375" r:id="rId73"/>
    <p:sldId id="376" r:id="rId74"/>
    <p:sldId id="377" r:id="rId75"/>
    <p:sldId id="378" r:id="rId76"/>
    <p:sldId id="379" r:id="rId77"/>
    <p:sldId id="309" r:id="rId78"/>
    <p:sldId id="380" r:id="rId79"/>
    <p:sldId id="381" r:id="rId80"/>
    <p:sldId id="382" r:id="rId81"/>
    <p:sldId id="383" r:id="rId82"/>
    <p:sldId id="384" r:id="rId83"/>
    <p:sldId id="385" r:id="rId84"/>
    <p:sldId id="311" r:id="rId85"/>
    <p:sldId id="390" r:id="rId86"/>
    <p:sldId id="391" r:id="rId87"/>
    <p:sldId id="392" r:id="rId88"/>
    <p:sldId id="310" r:id="rId89"/>
    <p:sldId id="419" r:id="rId90"/>
    <p:sldId id="420" r:id="rId91"/>
    <p:sldId id="421" r:id="rId92"/>
    <p:sldId id="422" r:id="rId93"/>
    <p:sldId id="423" r:id="rId94"/>
    <p:sldId id="424" r:id="rId95"/>
    <p:sldId id="425" r:id="rId96"/>
    <p:sldId id="312" r:id="rId97"/>
    <p:sldId id="426" r:id="rId98"/>
    <p:sldId id="427" r:id="rId99"/>
    <p:sldId id="428" r:id="rId100"/>
    <p:sldId id="314" r:id="rId101"/>
    <p:sldId id="394" r:id="rId102"/>
    <p:sldId id="316" r:id="rId103"/>
    <p:sldId id="434" r:id="rId104"/>
    <p:sldId id="435" r:id="rId105"/>
    <p:sldId id="436" r:id="rId106"/>
    <p:sldId id="437" r:id="rId107"/>
    <p:sldId id="438" r:id="rId108"/>
    <p:sldId id="439" r:id="rId109"/>
    <p:sldId id="440" r:id="rId110"/>
    <p:sldId id="441" r:id="rId111"/>
    <p:sldId id="442" r:id="rId112"/>
    <p:sldId id="443" r:id="rId113"/>
    <p:sldId id="444" r:id="rId114"/>
    <p:sldId id="313" r:id="rId115"/>
    <p:sldId id="445" r:id="rId116"/>
    <p:sldId id="446" r:id="rId117"/>
    <p:sldId id="447" r:id="rId118"/>
    <p:sldId id="448" r:id="rId119"/>
    <p:sldId id="449" r:id="rId120"/>
    <p:sldId id="450" r:id="rId121"/>
    <p:sldId id="451" r:id="rId122"/>
    <p:sldId id="433" r:id="rId123"/>
    <p:sldId id="430" r:id="rId124"/>
    <p:sldId id="431" r:id="rId125"/>
    <p:sldId id="432" r:id="rId126"/>
    <p:sldId id="393" r:id="rId127"/>
    <p:sldId id="429" r:id="rId128"/>
    <p:sldId id="395" r:id="rId129"/>
    <p:sldId id="397" r:id="rId130"/>
    <p:sldId id="396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281" r:id="rId15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55"/>
      <p:bold r:id="rId156"/>
      <p:italic r:id="rId157"/>
      <p:boldItalic r:id="rId158"/>
    </p:embeddedFont>
    <p:embeddedFont>
      <p:font typeface="Consolas" panose="020B0609020204030204" pitchFamily="49" charset="0"/>
      <p:regular r:id="rId159"/>
      <p:bold r:id="rId160"/>
      <p:italic r:id="rId161"/>
      <p:boldItalic r:id="rId1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orient="horz" pos="812">
          <p15:clr>
            <a:srgbClr val="000000"/>
          </p15:clr>
        </p15:guide>
        <p15:guide id="3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63" roundtripDataSignature="AMtx7miM8IGbdeEE4xUsHFpm3F+umU06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4660"/>
  </p:normalViewPr>
  <p:slideViewPr>
    <p:cSldViewPr snapToGrid="0">
      <p:cViewPr varScale="1">
        <p:scale>
          <a:sx n="68" d="100"/>
          <a:sy n="68" d="100"/>
        </p:scale>
        <p:origin x="714" y="60"/>
      </p:cViewPr>
      <p:guideLst>
        <p:guide orient="horz" pos="2160"/>
        <p:guide orient="horz" pos="8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slide" Target="slides/slide127.xml"/><Relationship Id="rId138" Type="http://schemas.openxmlformats.org/officeDocument/2006/relationships/slide" Target="slides/slide132.xml"/><Relationship Id="rId154" Type="http://schemas.openxmlformats.org/officeDocument/2006/relationships/notesMaster" Target="notesMasters/notesMaster1.xml"/><Relationship Id="rId159" Type="http://schemas.openxmlformats.org/officeDocument/2006/relationships/font" Target="fonts/font5.fntdata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28" Type="http://schemas.openxmlformats.org/officeDocument/2006/relationships/slide" Target="slides/slide122.xml"/><Relationship Id="rId144" Type="http://schemas.openxmlformats.org/officeDocument/2006/relationships/slide" Target="slides/slide138.xml"/><Relationship Id="rId149" Type="http://schemas.openxmlformats.org/officeDocument/2006/relationships/slide" Target="slides/slide14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60" Type="http://schemas.openxmlformats.org/officeDocument/2006/relationships/font" Target="fonts/font6.fntdata"/><Relationship Id="rId165" Type="http://schemas.openxmlformats.org/officeDocument/2006/relationships/viewProps" Target="viewProps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134" Type="http://schemas.openxmlformats.org/officeDocument/2006/relationships/slide" Target="slides/slide128.xml"/><Relationship Id="rId139" Type="http://schemas.openxmlformats.org/officeDocument/2006/relationships/slide" Target="slides/slide13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50" Type="http://schemas.openxmlformats.org/officeDocument/2006/relationships/slide" Target="slides/slide144.xml"/><Relationship Id="rId155" Type="http://schemas.openxmlformats.org/officeDocument/2006/relationships/font" Target="fonts/font1.fntdata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slide" Target="slides/slide118.xml"/><Relationship Id="rId129" Type="http://schemas.openxmlformats.org/officeDocument/2006/relationships/slide" Target="slides/slide123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40" Type="http://schemas.openxmlformats.org/officeDocument/2006/relationships/slide" Target="slides/slide134.xml"/><Relationship Id="rId145" Type="http://schemas.openxmlformats.org/officeDocument/2006/relationships/slide" Target="slides/slide139.xml"/><Relationship Id="rId161" Type="http://schemas.openxmlformats.org/officeDocument/2006/relationships/font" Target="fonts/font7.fntdata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30" Type="http://schemas.openxmlformats.org/officeDocument/2006/relationships/slide" Target="slides/slide124.xml"/><Relationship Id="rId135" Type="http://schemas.openxmlformats.org/officeDocument/2006/relationships/slide" Target="slides/slide129.xml"/><Relationship Id="rId143" Type="http://schemas.openxmlformats.org/officeDocument/2006/relationships/slide" Target="slides/slide137.xml"/><Relationship Id="rId148" Type="http://schemas.openxmlformats.org/officeDocument/2006/relationships/slide" Target="slides/slide142.xml"/><Relationship Id="rId151" Type="http://schemas.openxmlformats.org/officeDocument/2006/relationships/slide" Target="slides/slide145.xml"/><Relationship Id="rId156" Type="http://schemas.openxmlformats.org/officeDocument/2006/relationships/font" Target="fonts/font2.fntdata"/><Relationship Id="rId16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41" Type="http://schemas.openxmlformats.org/officeDocument/2006/relationships/slide" Target="slides/slide135.xml"/><Relationship Id="rId146" Type="http://schemas.openxmlformats.org/officeDocument/2006/relationships/slide" Target="slides/slide140.xml"/><Relationship Id="rId167" Type="http://schemas.openxmlformats.org/officeDocument/2006/relationships/tableStyles" Target="tableStyle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162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slide" Target="slides/slide125.xml"/><Relationship Id="rId136" Type="http://schemas.openxmlformats.org/officeDocument/2006/relationships/slide" Target="slides/slide130.xml"/><Relationship Id="rId157" Type="http://schemas.openxmlformats.org/officeDocument/2006/relationships/font" Target="fonts/font3.fntdata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52" Type="http://schemas.openxmlformats.org/officeDocument/2006/relationships/slide" Target="slides/slide14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147" Type="http://schemas.openxmlformats.org/officeDocument/2006/relationships/slide" Target="slides/slide14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142" Type="http://schemas.openxmlformats.org/officeDocument/2006/relationships/slide" Target="slides/slide136.xml"/><Relationship Id="rId163" Type="http://customschemas.google.com/relationships/presentationmetadata" Target="meta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137" Type="http://schemas.openxmlformats.org/officeDocument/2006/relationships/slide" Target="slides/slide131.xml"/><Relationship Id="rId158" Type="http://schemas.openxmlformats.org/officeDocument/2006/relationships/font" Target="fonts/font4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slide" Target="slides/slide126.xml"/><Relationship Id="rId153" Type="http://schemas.openxmlformats.org/officeDocument/2006/relationships/slide" Target="slides/slide14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Author: Ahmed Hosni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887066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99169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66622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780394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697922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40557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929739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041754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501530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873403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9394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075363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2236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148905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476000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083528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307226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63797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623440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943635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010779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502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388151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245416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903647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3288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141496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584169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2656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650593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321676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00767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1385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678381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218658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4044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545262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424109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192352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056222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719235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042183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54125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4932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604304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986297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350416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818876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812300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937931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737384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32696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5144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6867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0236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3284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6556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0870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4061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47226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1071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64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2324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82371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0641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1371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3145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3375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53373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96083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80734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2884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54377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76029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99577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39694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57104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2514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761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95975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40184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18707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74511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6065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46023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1229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2342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31178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19472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2039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7447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53240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73804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71064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8188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30479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QBE: </a:t>
            </a:r>
            <a:r>
              <a:rPr lang="fr-FR" dirty="0" err="1"/>
              <a:t>Query</a:t>
            </a:r>
            <a:r>
              <a:rPr lang="fr-FR" dirty="0"/>
              <a:t> By Example </a:t>
            </a: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83882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58782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7921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66710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6620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7183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97472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07261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79164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943749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522581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44308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66914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10096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334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3349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6988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99493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414110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5727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98364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483869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329447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895031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472393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0745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172432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39911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487415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484938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43293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46115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855358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507887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560489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379398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7313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777484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464576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826821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2171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239517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888344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39273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885437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758471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769554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950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title">
  <p:cSld name="1_Section 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>
            <a:spLocks noGrp="1"/>
          </p:cNvSpPr>
          <p:nvPr>
            <p:ph type="title"/>
          </p:nvPr>
        </p:nvSpPr>
        <p:spPr>
          <a:xfrm>
            <a:off x="585056" y="4281115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cap="none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8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3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3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1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1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5" name="Google Shape;105;p4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s">
  <p:cSld name="Two conten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3"/>
          <p:cNvSpPr txBox="1">
            <a:spLocks noGrp="1"/>
          </p:cNvSpPr>
          <p:nvPr>
            <p:ph type="body" idx="1"/>
          </p:nvPr>
        </p:nvSpPr>
        <p:spPr>
          <a:xfrm>
            <a:off x="457200" y="1288148"/>
            <a:ext cx="40386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7" name="Google Shape;117;p43"/>
          <p:cNvSpPr txBox="1">
            <a:spLocks noGrp="1"/>
          </p:cNvSpPr>
          <p:nvPr>
            <p:ph type="body" idx="2"/>
          </p:nvPr>
        </p:nvSpPr>
        <p:spPr>
          <a:xfrm>
            <a:off x="4637856" y="1288148"/>
            <a:ext cx="40386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8" name="Google Shape;118;p4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4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1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3"/>
            <a:ext cx="4351337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6"/>
          <p:cNvPicPr preferRelativeResize="0"/>
          <p:nvPr/>
        </p:nvPicPr>
        <p:blipFill rotWithShape="1">
          <a:blip r:embed="rId3">
            <a:alphaModFix/>
          </a:blip>
          <a:srcRect l="18260" r="10397" b="48524"/>
          <a:stretch/>
        </p:blipFill>
        <p:spPr>
          <a:xfrm>
            <a:off x="0" y="4762"/>
            <a:ext cx="9144000" cy="39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5412" y="-171450"/>
            <a:ext cx="9280525" cy="7561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0" descr="D:\Le sel en +\Realisations\TBWA\120117 Microelectronics\ST_Bloc marque_Qi_H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212" y="5878512"/>
            <a:ext cx="244792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4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4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4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4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transition spd="med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4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4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4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</p:sldLayoutIdLst>
  <p:transition>
    <p:wipe dir="r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4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1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585787" y="3886200"/>
            <a:ext cx="7772400" cy="175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ctr">
              <a:buClr>
                <a:schemeClr val="dk1"/>
              </a:buClr>
              <a:buSzPts val="2800"/>
            </a:pPr>
            <a:r>
              <a:rPr lang="fr-FR" sz="4800" b="1" dirty="0"/>
              <a:t>Langage SQL </a:t>
            </a:r>
            <a:endParaRPr sz="4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b="1" dirty="0"/>
              <a:t>Histoire du modèle relationnel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502570-F5D2-4423-BC43-6A5C94242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17" y="1066800"/>
            <a:ext cx="8632494" cy="349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881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Types de la norme ANSI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E8462A-4441-47F7-86FB-0D14FFDFC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86" y="951415"/>
            <a:ext cx="8792027" cy="54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169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Création et gestion des relations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D1D06E-1949-4EAB-89F6-A9AB1A5E3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88" y="1277708"/>
            <a:ext cx="8826624" cy="430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948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Création de table/relation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9E17FD-7375-444B-A78D-21938D45F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7111"/>
            <a:ext cx="9144000" cy="54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364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Création de table (valeurs nulles, défaut)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8152F3-A00A-4A2C-BEC2-25F105F04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" y="1606549"/>
            <a:ext cx="9052660" cy="452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506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Création de table (clé primaire)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3F04FC-07FE-42FE-A4AB-01A5DFF72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1" y="762929"/>
            <a:ext cx="8928938" cy="572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797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Création de table (unicité)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A1C4C4-5C5F-41F5-881D-04ECF64E1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2" y="720114"/>
            <a:ext cx="9106208" cy="613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968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Création de table (clé étrangère)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949269-C6E9-45D4-88C6-2353BA8D6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5" y="932525"/>
            <a:ext cx="8925369" cy="56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804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Gestion de l'intégrité référentielle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D33C74-CD21-445E-89F4-32589129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919"/>
            <a:ext cx="9154049" cy="537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685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Gestion de l'intégrité référentielle (exemple)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73B55F-5598-4EF5-BB5F-751A81D3D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74" y="844400"/>
            <a:ext cx="8684926" cy="569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389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sz="4400" dirty="0"/>
              <a:t>Mise à jour des données </a:t>
            </a:r>
            <a:endParaRPr sz="4400" b="1" dirty="0"/>
          </a:p>
        </p:txBody>
      </p:sp>
    </p:spTree>
    <p:extLst>
      <p:ext uri="{BB962C8B-B14F-4D97-AF65-F5344CB8AC3E}">
        <p14:creationId xmlns:p14="http://schemas.microsoft.com/office/powerpoint/2010/main" val="671471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b="1" dirty="0"/>
              <a:t>Terminologie (1)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42FA23-8B24-4C4B-8C2E-B5064423C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4" y="985837"/>
            <a:ext cx="8985167" cy="550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565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Mise à jour d'un schéma de BD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A799A2-C6EF-430D-9774-D2237FBA8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0" y="1122686"/>
            <a:ext cx="8971619" cy="488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163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Modification d'une table (structure)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F94AA-CB95-43CA-AFD5-8E1D7CD91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88" y="770453"/>
            <a:ext cx="8660423" cy="558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471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Mise à jour des données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049533-6672-41A8-BD90-76C5C9EB8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226" y="1665758"/>
            <a:ext cx="6327238" cy="469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943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Insertion de tuples (1)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3BB720-D9F1-4FBB-A06B-B5C5F7CD8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7" y="1131799"/>
            <a:ext cx="8955966" cy="57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070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Insertion de tuples (2)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9B7465-A981-4A9F-BD85-5CFFA41B9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8" y="1199584"/>
            <a:ext cx="8932984" cy="445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764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Suppression de tuples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4EA52-7C74-44F3-8D0A-C52166D63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53" y="794138"/>
            <a:ext cx="7361093" cy="600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417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Modification des tuples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C94AA-D973-4C3E-8134-5A0E4539A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634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19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sz="4400" dirty="0"/>
              <a:t>Gestion des objets (2)</a:t>
            </a:r>
            <a:endParaRPr sz="4400" b="1" dirty="0"/>
          </a:p>
        </p:txBody>
      </p:sp>
    </p:spTree>
    <p:extLst>
      <p:ext uri="{BB962C8B-B14F-4D97-AF65-F5344CB8AC3E}">
        <p14:creationId xmlns:p14="http://schemas.microsoft.com/office/powerpoint/2010/main" val="34830415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Création d'index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F6B52E-F905-4C41-A6B3-B3E54E1BB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0" y="1065627"/>
            <a:ext cx="8958600" cy="473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448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Création de contraintes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23AFA0-8746-4765-B4A5-19170E47D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43" y="651333"/>
            <a:ext cx="8902146" cy="591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7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b="1"/>
              <a:t>Terminologie (2)</a:t>
            </a:r>
            <a:endParaRPr lang="fr-FR" b="1" dirty="0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602F30-6EF0-4BE1-B649-B65CE097E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" y="976311"/>
            <a:ext cx="8955042" cy="551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118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Création de vues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B89A00-DB27-4D31-9AE7-99A104453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3" y="912407"/>
            <a:ext cx="8886114" cy="529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949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sz="4400" dirty="0"/>
              <a:t>Gestion des transactions : contrôle de concurrence</a:t>
            </a:r>
          </a:p>
        </p:txBody>
      </p:sp>
    </p:spTree>
    <p:extLst>
      <p:ext uri="{BB962C8B-B14F-4D97-AF65-F5344CB8AC3E}">
        <p14:creationId xmlns:p14="http://schemas.microsoft.com/office/powerpoint/2010/main" val="80834864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Transaction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A22E52-5D46-499C-902E-CBB3AFB31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2" y="1590674"/>
            <a:ext cx="9074537" cy="47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925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 err="1"/>
              <a:t>Examples</a:t>
            </a:r>
            <a:r>
              <a:rPr lang="fr-FR" dirty="0"/>
              <a:t> de transactions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B64509-B129-4978-8CCA-85737F8C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7" y="1744394"/>
            <a:ext cx="9044879" cy="331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8968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Résultats possibles d’une transaction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89F09F-2093-44B1-97D5-AC57A32A0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6" y="1435099"/>
            <a:ext cx="9041668" cy="436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2677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Propriétés de transactions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D8FC0D-9FA0-4188-9D37-664C5B86E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9" y="1326172"/>
            <a:ext cx="8995821" cy="48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9826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Nécessité du contrôle de concurrence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13AEC-935B-4392-A31C-F4FFEA7D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6919"/>
            <a:ext cx="9144000" cy="514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350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Le problème de la mise à jour perdue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A2DCC1-77B0-478C-89FE-BBF25A36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8" y="1557337"/>
            <a:ext cx="9069002" cy="450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1587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Le problème de la dépendance non validée (</a:t>
            </a:r>
            <a:r>
              <a:rPr lang="fr-FR" dirty="0" err="1"/>
              <a:t>dirty</a:t>
            </a:r>
            <a:r>
              <a:rPr lang="fr-FR" dirty="0"/>
              <a:t> </a:t>
            </a:r>
            <a:r>
              <a:rPr lang="fr-FR" dirty="0" err="1"/>
              <a:t>read</a:t>
            </a:r>
            <a:r>
              <a:rPr lang="fr-FR" dirty="0"/>
              <a:t>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8C338-CDED-40AC-917B-E6BCA8B3C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1125"/>
            <a:ext cx="9144000" cy="49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3393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Le problème de l’analyse incohérente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129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D2EB6-818B-467E-AC26-BE91B285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6" y="1000124"/>
            <a:ext cx="9054863" cy="591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60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b="1"/>
              <a:t>Terminologie (3)</a:t>
            </a:r>
            <a:endParaRPr lang="fr-FR" b="1" dirty="0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1F6BE2-92CA-4EBD-96C7-5E61853D4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7" y="1200150"/>
            <a:ext cx="8984810" cy="501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8948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Capacité de sérialisation (1)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CD6576-4138-4DFC-A63B-8AAC07A85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736" y="1376362"/>
            <a:ext cx="9155735" cy="528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943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Capacité de sérialisation (2)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BFC9C7-21D5-4143-9589-E9A7D6DF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02" y="652320"/>
            <a:ext cx="8576595" cy="614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664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Example de planifications équivalents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3215DE-A5AD-405B-B8DA-A3C84DCE3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" y="1404936"/>
            <a:ext cx="9005747" cy="495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369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Test de conflits de la capacité de sérialisation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BF3E9F-A634-4262-9AF1-1B4452FCC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3" y="971745"/>
            <a:ext cx="8461867" cy="574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4862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Planification sans sérialisation des conflits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D8319D-9882-4CA1-B7B7-13301F1A9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394" y="831766"/>
            <a:ext cx="6086256" cy="602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2192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Techniques de contrôle de concurrence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73C29D-2525-4AAA-A1D5-B55D9D1C7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7917"/>
            <a:ext cx="9140636" cy="389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7434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Méthodes de verrouillage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2FF34-271D-4E77-8077-D20AE23FD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78" y="778016"/>
            <a:ext cx="8705044" cy="557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943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Usage des verrous 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68A069-B1F8-4726-8A44-6FACC5163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44" y="762929"/>
            <a:ext cx="8147606" cy="605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3286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Planification incorrecte du verrouillage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138</a:t>
            </a:fld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0AAC4F-6D0E-4242-B829-377234CDC6BF}"/>
              </a:ext>
            </a:extLst>
          </p:cNvPr>
          <p:cNvSpPr/>
          <p:nvPr/>
        </p:nvSpPr>
        <p:spPr>
          <a:xfrm>
            <a:off x="365760" y="762929"/>
            <a:ext cx="877824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/>
          </a:p>
          <a:p>
            <a:r>
              <a:rPr lang="fr-FR" sz="1800" b="1" dirty="0">
                <a:solidFill>
                  <a:srgbClr val="0070C0"/>
                </a:solidFill>
              </a:rPr>
              <a:t>Reprenons l'exemple sur le transparent "Planification sans sérialisation des conflits":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8B5E0E-897E-4A05-9F69-454C53AA1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3" y="2098674"/>
            <a:ext cx="9089777" cy="462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655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Verrouillage en deux phases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20D23F-FFF2-420B-8E36-546DE2A39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16" y="1049034"/>
            <a:ext cx="8866168" cy="567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82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b="1" dirty="0"/>
              <a:t>Description de données - concepts de base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981232-74E5-4743-86CF-232002B61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" y="1352058"/>
            <a:ext cx="9045526" cy="473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7869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1365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Eviter le problème de la mise à jour perdue à l’aide de la V2P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28A34-ED1C-42ED-954C-A12E19679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7" y="1957386"/>
            <a:ext cx="9079263" cy="383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4890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1365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Eviter le problème de la dépendance non validée à l’aide de la V2P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F9A980-5FA2-4C57-9FF6-7EE2BBFFF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00" y="1957386"/>
            <a:ext cx="9178744" cy="369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8994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1365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Eviter le problème de l’analyse incohérente  à l’aide de la V2P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517528-D7C9-4C79-BA6E-88E903F43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5" y="1295399"/>
            <a:ext cx="8993275" cy="52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932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1365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Blocage indéfini (deadlock)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573005-91CC-4231-8541-EB5D5F88E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51" y="838200"/>
            <a:ext cx="8062298" cy="595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2261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1365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Techniques permettent de gérer les verrous indéfinis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46AE9B-13A8-4E41-933E-FF1731F3D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70" y="2519362"/>
            <a:ext cx="8892343" cy="224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6027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1365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Détection des verrous indéfinis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D8A80-82E6-4501-BAB2-114189B68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3075"/>
            <a:ext cx="91440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672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1365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Récupération a la suite de la détection d’un verrou indéfini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A6AF45-2C88-4C9C-9E4B-ABC32E601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7" y="1857594"/>
            <a:ext cx="8980446" cy="395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5953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525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b="1" dirty="0"/>
              <a:t>Description des données - Règles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11D0BA-3D3F-4423-99B9-69AD7C495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1683"/>
            <a:ext cx="9144000" cy="516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12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b="1" dirty="0"/>
              <a:t>Identification des données - clé primaire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86490E-09E9-4768-BE42-777209F72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9" y="1209820"/>
            <a:ext cx="9036821" cy="499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41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b="1" dirty="0"/>
              <a:t>Identification des données - clé primaire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6433B3-D368-41F0-8369-828640E9F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17" y="1029318"/>
            <a:ext cx="8651632" cy="56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47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b="1" dirty="0"/>
              <a:t>Attributs Complexes Monovalués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C34761-F149-4B4C-9D70-7EF035D52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0" y="1024060"/>
            <a:ext cx="8800159" cy="558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60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b="1" dirty="0"/>
              <a:t>Clé étrangère ou identifiant externe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8C015A-0770-4058-BE74-DB45298DB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" y="1224475"/>
            <a:ext cx="9130454" cy="52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87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Premiers objectifs du modèle relationnel</a:t>
            </a:r>
            <a:endParaRPr dirty="0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B194C8-391D-4229-B077-74AAD0822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0" y="1200198"/>
            <a:ext cx="8949439" cy="502275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b="1" dirty="0"/>
              <a:t>Attributs simples multivalués (1)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B144A-2C3A-4C5A-A213-6D214FF49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1" y="1313716"/>
            <a:ext cx="8892558" cy="51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60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b="1" dirty="0"/>
              <a:t>Attributs simples multivalués (2)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E22E51-507E-4516-92FF-62AAF92BC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99" y="1625326"/>
            <a:ext cx="8925002" cy="509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09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b="1" dirty="0"/>
              <a:t>Attribut complexes multivalués (1)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2D67DB-B8A7-4A46-916D-F32961117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7" y="1066800"/>
            <a:ext cx="9002966" cy="542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75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b="1" dirty="0"/>
              <a:t>Attribut complexes multivalués (2)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A3219F-ACE7-4505-83DF-D6B7B3D04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26" y="1295399"/>
            <a:ext cx="8757747" cy="51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49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sz="4400" dirty="0"/>
              <a:t>L'algèbre relationnelle et la logique du SQL </a:t>
            </a:r>
            <a:endParaRPr sz="4400" b="1" dirty="0"/>
          </a:p>
        </p:txBody>
      </p:sp>
    </p:spTree>
    <p:extLst>
      <p:ext uri="{BB962C8B-B14F-4D97-AF65-F5344CB8AC3E}">
        <p14:creationId xmlns:p14="http://schemas.microsoft.com/office/powerpoint/2010/main" val="2609738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Algèbre relationnelle </a:t>
            </a:r>
            <a:endParaRPr dirty="0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48C08F-E0C8-4AAD-B647-9BD1845D1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6549"/>
            <a:ext cx="9118740" cy="444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10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Les opérations de l’algèbre relationnelle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80D25A-1E66-4586-A948-5FC9E70F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11" y="995142"/>
            <a:ext cx="8175046" cy="574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75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Les opérations de l’algèbre relationnelle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223E11-343C-4E8D-84A1-5C611B492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25" y="1128711"/>
            <a:ext cx="8495983" cy="561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93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Tables d’exemple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6C4074-A2DF-4A30-8F0D-592391417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82" y="1066800"/>
            <a:ext cx="7671668" cy="571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72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Opérations unaires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9CAAA-522D-401A-AEC5-AC58E0DF2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2" y="1562099"/>
            <a:ext cx="8961649" cy="468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12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Les 12 règles de Codd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EC150-3206-4E58-9B96-4F2729FC9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0" y="1217710"/>
            <a:ext cx="9093379" cy="527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37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Opérateur SELECTION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C1A777-E666-41D2-A6F8-FB9D71CF5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8" y="1457324"/>
            <a:ext cx="8879112" cy="503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39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Exercice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778AF6-2525-440F-B1D6-DA93FCBB3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66" y="981222"/>
            <a:ext cx="7886700" cy="22567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66099-DBCE-47AF-86DA-485454D88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498804"/>
            <a:ext cx="7164852" cy="1340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FF4EBF-22A1-413E-B13F-FC9430E23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1" y="4940398"/>
            <a:ext cx="7674916" cy="173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8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Opérateur PROJECTION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F52B76-D7CC-41CA-8C19-23937D569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0" y="1724025"/>
            <a:ext cx="8834521" cy="447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51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Exercice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778AF6-2525-440F-B1D6-DA93FCBB3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66" y="981222"/>
            <a:ext cx="7886700" cy="22567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47605E-96A5-4E96-BC5F-2E80CA5E7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687730"/>
            <a:ext cx="7461375" cy="99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5D0A3B-5DFC-49AB-A722-CE18A9AD4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5308197"/>
            <a:ext cx="6278587" cy="11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6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Opérations ensemblistes (1)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E4924-11FD-4B9C-BB88-7FFBC3409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95" y="1675227"/>
            <a:ext cx="6786409" cy="4394199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34</a:t>
            </a:fld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C8A61F-BCF0-4F51-BF27-99EDE9748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556" y="6352833"/>
            <a:ext cx="43434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1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Opérations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ensemblistes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(2)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35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DF4CDD-1BF1-412C-882A-EFBEF7AA7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24" y="2518117"/>
            <a:ext cx="8800857" cy="1814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D826B6-C427-4C79-9235-C3EB48400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995" y="5072138"/>
            <a:ext cx="419100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2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Opérateur UNION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BAABE-CA67-4C1C-917A-44749BE96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85" y="977607"/>
            <a:ext cx="8729055" cy="563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60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Opérateur INTERSECTION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D6567F-8CF1-4167-A4BF-1CAD717C0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7" y="1277825"/>
            <a:ext cx="8771120" cy="522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4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Opérateur DIFFERENCE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B7280D-251B-4005-8A6A-E2C7BF84A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14" y="1423986"/>
            <a:ext cx="8770427" cy="529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016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Opérateur PRODUIT CARTESIEN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D3852B-A8A1-40AE-A2D7-8FFC931C2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8" y="1325071"/>
            <a:ext cx="8943297" cy="532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49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Les 12 règles de Codd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AA58C8-8AB8-4979-859D-63F017E5E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8848"/>
            <a:ext cx="9175353" cy="486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03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Opérations de JOINTURE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A99895-2622-4B69-97B9-D1EE6BF96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7" y="1533524"/>
            <a:ext cx="8894358" cy="482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98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Opérations de JOINTURE / </a:t>
            </a:r>
            <a:r>
              <a:rPr lang="fr-FR" dirty="0" err="1"/>
              <a:t>Theta</a:t>
            </a:r>
            <a:r>
              <a:rPr lang="fr-FR" dirty="0"/>
              <a:t>-JOINTURE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8FB170-D935-4E4B-9F7A-70D829224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50" y="1452561"/>
            <a:ext cx="8822002" cy="514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4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Exercice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778AF6-2525-440F-B1D6-DA93FCBB3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462" y="1087555"/>
            <a:ext cx="5472333" cy="15659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E2E5D4-CC27-401B-A6E4-AFDC903F2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075" y="2752357"/>
            <a:ext cx="6419850" cy="790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47A239-E3D5-4F37-8994-300F9677E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363" y="3615838"/>
            <a:ext cx="6419850" cy="324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0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1365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Exercice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D56C4-26DA-4C5F-9B00-9254E62A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5" y="1047947"/>
            <a:ext cx="6762750" cy="188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75548D-6AAD-467E-8F4F-D05846118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25" y="3857918"/>
            <a:ext cx="684847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374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Opérations  EQUIJOINTURE / JOINTURE NATURELLE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4820A-3796-415F-9DC7-87FBC4F24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9" y="1443037"/>
            <a:ext cx="8874928" cy="51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03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Exemple de JOINTURE NATURELLE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027D0B-A33E-4D87-96DF-221EE17C0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42" y="1423986"/>
            <a:ext cx="8733139" cy="512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882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Opération de division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71576-8932-4BFC-BF7A-C52B606FC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0" y="1036346"/>
            <a:ext cx="8991960" cy="488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667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Opération de division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1D781B-DDB0-45B2-8737-D25588D15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35" y="1366837"/>
            <a:ext cx="8743023" cy="53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22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Autres opérateurs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C3CCAC-CBA6-4519-9E66-7B2296765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49917"/>
            <a:ext cx="9042869" cy="339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64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Autres JOINTURES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2310BA-118B-4E2B-92F5-09098A91C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6" y="1041400"/>
            <a:ext cx="8044468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39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Les 12 règles de Codd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290E5-05E5-4BC7-8475-7101CD081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8" y="1419224"/>
            <a:ext cx="9056091" cy="451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833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Opérateur JOINTURE EXTERNE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D526E-42D7-44B9-B51D-230904B59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9" y="1066799"/>
            <a:ext cx="9089167" cy="512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666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Complexité des opérateurs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162528-7E46-4AED-A0F7-A2A828A1F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" y="1457324"/>
            <a:ext cx="8774561" cy="522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875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Exercice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693E3-C2E5-4D4F-B9CD-7E3B469C6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34053"/>
            <a:ext cx="9128013" cy="489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024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sz="4400" dirty="0"/>
              <a:t>L'interrogation des données </a:t>
            </a:r>
            <a:endParaRPr sz="4400" b="1" dirty="0"/>
          </a:p>
        </p:txBody>
      </p:sp>
    </p:spTree>
    <p:extLst>
      <p:ext uri="{BB962C8B-B14F-4D97-AF65-F5344CB8AC3E}">
        <p14:creationId xmlns:p14="http://schemas.microsoft.com/office/powerpoint/2010/main" val="11941378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Les groupes de commandes SQL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0F3175-8537-42C6-8126-24252FB67ED4}"/>
              </a:ext>
            </a:extLst>
          </p:cNvPr>
          <p:cNvSpPr/>
          <p:nvPr/>
        </p:nvSpPr>
        <p:spPr>
          <a:xfrm>
            <a:off x="0" y="701675"/>
            <a:ext cx="91440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Un langage de définition de données </a:t>
            </a:r>
            <a:r>
              <a:rPr lang="fr-FR" dirty="0"/>
              <a:t>(</a:t>
            </a:r>
            <a:r>
              <a:rPr lang="fr-FR" b="1" dirty="0"/>
              <a:t>LDD</a:t>
            </a:r>
            <a:r>
              <a:rPr lang="fr-FR" dirty="0"/>
              <a:t>, ou en anglais DDL, Data </a:t>
            </a:r>
            <a:r>
              <a:rPr lang="fr-FR" dirty="0" err="1"/>
              <a:t>definition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)</a:t>
            </a:r>
          </a:p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	• CREATE</a:t>
            </a:r>
          </a:p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	• ALTER</a:t>
            </a:r>
          </a:p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	• DROP</a:t>
            </a:r>
          </a:p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	• RENAME</a:t>
            </a:r>
          </a:p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	• TRUNCATE</a:t>
            </a:r>
          </a:p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	• COMMENT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Un langage de manipulation de données </a:t>
            </a:r>
            <a:r>
              <a:rPr lang="fr-FR" dirty="0"/>
              <a:t>(</a:t>
            </a:r>
            <a:r>
              <a:rPr lang="fr-FR" b="1" dirty="0"/>
              <a:t>LMD</a:t>
            </a:r>
            <a:r>
              <a:rPr lang="fr-FR" dirty="0"/>
              <a:t>, ou en anglais DML, Data manipulation </a:t>
            </a:r>
            <a:r>
              <a:rPr lang="fr-FR" dirty="0" err="1"/>
              <a:t>language</a:t>
            </a:r>
            <a:r>
              <a:rPr lang="fr-FR" dirty="0"/>
              <a:t>), la partie la plus courante et la plus visible de SQL.</a:t>
            </a:r>
          </a:p>
          <a:p>
            <a:r>
              <a:rPr lang="fr-FR" b="1" dirty="0">
                <a:solidFill>
                  <a:srgbClr val="00B050"/>
                </a:solidFill>
                <a:latin typeface="Consolas" panose="020B0609020204030204" pitchFamily="49" charset="0"/>
              </a:rPr>
              <a:t>	• SELECT</a:t>
            </a:r>
          </a:p>
          <a:p>
            <a:r>
              <a:rPr lang="fr-FR" b="1" dirty="0">
                <a:solidFill>
                  <a:srgbClr val="00B050"/>
                </a:solidFill>
                <a:latin typeface="Consolas" panose="020B0609020204030204" pitchFamily="49" charset="0"/>
              </a:rPr>
              <a:t>	• INSERT</a:t>
            </a:r>
          </a:p>
          <a:p>
            <a:r>
              <a:rPr lang="fr-FR" b="1" dirty="0">
                <a:solidFill>
                  <a:srgbClr val="00B050"/>
                </a:solidFill>
                <a:latin typeface="Consolas" panose="020B0609020204030204" pitchFamily="49" charset="0"/>
              </a:rPr>
              <a:t>	• UPDATE</a:t>
            </a:r>
          </a:p>
          <a:p>
            <a:r>
              <a:rPr lang="fr-FR" b="1" dirty="0">
                <a:solidFill>
                  <a:srgbClr val="00B050"/>
                </a:solidFill>
                <a:latin typeface="Consolas" panose="020B0609020204030204" pitchFamily="49" charset="0"/>
              </a:rPr>
              <a:t>	• DELETE</a:t>
            </a:r>
          </a:p>
          <a:p>
            <a:r>
              <a:rPr lang="fr-FR" b="1" dirty="0">
                <a:solidFill>
                  <a:srgbClr val="00B050"/>
                </a:solidFill>
                <a:latin typeface="Consolas" panose="020B0609020204030204" pitchFamily="49" charset="0"/>
              </a:rPr>
              <a:t>	• MERGE</a:t>
            </a:r>
          </a:p>
          <a:p>
            <a:r>
              <a:rPr lang="fr-FR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Un langage de contrôle de données </a:t>
            </a:r>
            <a:r>
              <a:rPr lang="fr-FR" dirty="0"/>
              <a:t>(</a:t>
            </a:r>
            <a:r>
              <a:rPr lang="fr-FR" b="1" dirty="0"/>
              <a:t>LCD</a:t>
            </a:r>
            <a:r>
              <a:rPr lang="fr-FR" dirty="0"/>
              <a:t>, ou en anglais DCL, Data control </a:t>
            </a:r>
            <a:r>
              <a:rPr lang="fr-FR" dirty="0" err="1"/>
              <a:t>language</a:t>
            </a:r>
            <a:r>
              <a:rPr lang="fr-FR" dirty="0"/>
              <a:t>).</a:t>
            </a:r>
          </a:p>
          <a:p>
            <a:r>
              <a:rPr lang="fr-FR" b="1" dirty="0">
                <a:solidFill>
                  <a:srgbClr val="FF0000"/>
                </a:solidFill>
                <a:latin typeface="Consolas" panose="020B0609020204030204" pitchFamily="49" charset="0"/>
              </a:rPr>
              <a:t>	• GRANT</a:t>
            </a:r>
          </a:p>
          <a:p>
            <a:r>
              <a:rPr lang="fr-FR" b="1" dirty="0">
                <a:solidFill>
                  <a:srgbClr val="FF0000"/>
                </a:solidFill>
                <a:latin typeface="Consolas" panose="020B0609020204030204" pitchFamily="49" charset="0"/>
              </a:rPr>
              <a:t>	• REVOKE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 Un langage de contrôle des transactions </a:t>
            </a:r>
            <a:r>
              <a:rPr lang="fr-FR" dirty="0"/>
              <a:t>(</a:t>
            </a:r>
            <a:r>
              <a:rPr lang="fr-FR" b="1" dirty="0"/>
              <a:t>LCT</a:t>
            </a:r>
            <a:r>
              <a:rPr lang="fr-FR" dirty="0"/>
              <a:t> ou en anglais TCL, Transaction control </a:t>
            </a:r>
            <a:r>
              <a:rPr lang="fr-FR" dirty="0" err="1"/>
              <a:t>language</a:t>
            </a:r>
            <a:r>
              <a:rPr lang="fr-FR" dirty="0"/>
              <a:t>)</a:t>
            </a: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	• COMMIT</a:t>
            </a: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	• SAVEPOINT</a:t>
            </a: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	• ROLLBACK</a:t>
            </a: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	• SET TRANSACTION</a:t>
            </a:r>
            <a:endParaRPr lang="fr-FR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fr-FR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 et d'autres modules destinés notamment à écrire des routines (procédures, fonctions ou déclencheurs) et interagir avec des langages externes.</a:t>
            </a:r>
          </a:p>
        </p:txBody>
      </p:sp>
    </p:spTree>
    <p:extLst>
      <p:ext uri="{BB962C8B-B14F-4D97-AF65-F5344CB8AC3E}">
        <p14:creationId xmlns:p14="http://schemas.microsoft.com/office/powerpoint/2010/main" val="38647873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Consultation des données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A1A7917-4B96-40C0-A75F-E907C3121B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973341"/>
              </p:ext>
            </p:extLst>
          </p:nvPr>
        </p:nvGraphicFramePr>
        <p:xfrm>
          <a:off x="141435" y="1066800"/>
          <a:ext cx="8853642" cy="5545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Bitmap Image" r:id="rId4" imgW="5505480" imgH="3448080" progId="Paint.Picture">
                  <p:embed/>
                </p:oleObj>
              </mc:Choice>
              <mc:Fallback>
                <p:oleObj name="Bitmap Image" r:id="rId4" imgW="5505480" imgH="34480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435" y="1066800"/>
                        <a:ext cx="8853642" cy="5545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33405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20193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Exemple pour les requêtes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E814D-BB87-4152-B73A-9AC2C293F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06" y="903608"/>
            <a:ext cx="6930417" cy="595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372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20193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Format des requêtes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C8240D-6F9F-4343-A4E8-68ABF8E08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47" y="847337"/>
            <a:ext cx="7709603" cy="595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884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20193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Requêtes simples (SELECT-FROM)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166C6F-2195-49AD-847B-436A4B84A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4" y="1297197"/>
            <a:ext cx="9052385" cy="432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299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20193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Elimination des doublons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2FDB9D-071F-4E83-BA4A-11DBA6768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9" y="941571"/>
            <a:ext cx="9106761" cy="559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16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SGBDR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ABF552-A720-44CF-BE56-26CA7355C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9724"/>
            <a:ext cx="9095694" cy="424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506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Sélection de colonne (clause WHERE)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777DCB-E2E3-43EC-8357-8DCA80C28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3" y="784350"/>
            <a:ext cx="9052933" cy="523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670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Opérateur Sélection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38624C-C5D2-4201-8EB1-3C3ADBCC2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4" y="1345300"/>
            <a:ext cx="9086296" cy="414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11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Opérations possibles (MYSQL)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6FB77A-C2A9-45AD-B128-EA2074BA5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3304"/>
            <a:ext cx="9144000" cy="537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067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Précédence des opérateurs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4E7D6-E6CD-4B41-9E97-B9455D2E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7" y="578888"/>
            <a:ext cx="8915837" cy="57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642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Utilisation des opérateurs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39677A-32F1-43AB-BA6E-2FB22B976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3" y="1209933"/>
            <a:ext cx="8994868" cy="485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437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Utilisation des opérateurs (Chaînes)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320B4F-D086-4CC6-9300-B3C5895AC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1" y="889541"/>
            <a:ext cx="9061190" cy="521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622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Combinaison Sélection + projection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9302C6-D49D-4280-AA09-F8071969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7" y="859964"/>
            <a:ext cx="9001525" cy="549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995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Requêtes simples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8610C0-B35D-4DB5-AB0A-BDE19A625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9" y="762929"/>
            <a:ext cx="8951042" cy="560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188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Requêtes simples (2)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FBE26D-BFB7-4CB8-903A-0B4FFEFCA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5" y="762928"/>
            <a:ext cx="9100967" cy="54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663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Requêtes simples (3)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45C524-F4EB-4635-BE30-3A88684A9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4" y="886264"/>
            <a:ext cx="9188146" cy="51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30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sz="4400" dirty="0"/>
              <a:t>Le relationnel</a:t>
            </a:r>
            <a:endParaRPr sz="4400" b="1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Requêtes et valeurs nulles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A98EB6-15D8-4936-A99C-ACCD140B2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762928"/>
            <a:ext cx="9175724" cy="559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439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Les autres clauses (tri)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18E6BD-A1A2-4408-B4FA-05E29B64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6477"/>
            <a:ext cx="9030779" cy="523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021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sz="4400" dirty="0"/>
              <a:t>Les jointures </a:t>
            </a:r>
            <a:endParaRPr sz="4400" b="1" dirty="0"/>
          </a:p>
        </p:txBody>
      </p:sp>
    </p:spTree>
    <p:extLst>
      <p:ext uri="{BB962C8B-B14F-4D97-AF65-F5344CB8AC3E}">
        <p14:creationId xmlns:p14="http://schemas.microsoft.com/office/powerpoint/2010/main" val="37465132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Requêtes multi-tables (Opérateur Jointure)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6E8FB9-001E-4CD8-B9B4-07D03AACB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9544"/>
            <a:ext cx="9144000" cy="562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645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Définition de la jointure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B15DD1-D65D-4A68-ACBC-7E6929F56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" y="938996"/>
            <a:ext cx="9142130" cy="524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52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Jointure (Compléments)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AF20CA-2C01-4E04-BBB3-72AE7F9CA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17" y="976905"/>
            <a:ext cx="8917965" cy="581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027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Jointure (Compléments)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6F566-5D2F-487B-9099-E7B28AB43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3987"/>
            <a:ext cx="9097397" cy="54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556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Exercice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2CDB5-241C-47C0-BE59-41FF86692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0025"/>
            <a:ext cx="9144000" cy="530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223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Exercice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D7760-A5EC-4F39-8239-DF17DAC09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60485"/>
            <a:ext cx="9044377" cy="549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57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sz="4400" dirty="0"/>
              <a:t>Traitements de groupes </a:t>
            </a:r>
            <a:endParaRPr sz="4400" b="1" dirty="0"/>
          </a:p>
        </p:txBody>
      </p:sp>
    </p:spTree>
    <p:extLst>
      <p:ext uri="{BB962C8B-B14F-4D97-AF65-F5344CB8AC3E}">
        <p14:creationId xmlns:p14="http://schemas.microsoft.com/office/powerpoint/2010/main" val="1736231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b="1" dirty="0"/>
              <a:t>Système de gestion de base de données (SGBD)</a:t>
            </a:r>
            <a:endParaRPr b="1" dirty="0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FA5A4D-03A9-4EDA-9A59-2CD0AFDAF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09" y="1345152"/>
            <a:ext cx="8946258" cy="505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442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 err="1"/>
              <a:t>Fonctoins</a:t>
            </a:r>
            <a:r>
              <a:rPr lang="fr-FR" dirty="0"/>
              <a:t> d'agrégat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223D85-E35B-42E6-98EA-59B8E96C1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80" y="762929"/>
            <a:ext cx="8415598" cy="588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23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Clause Group by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7C5D71-6D7A-4B9D-A6EE-152921251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1" y="1434270"/>
            <a:ext cx="9099478" cy="471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845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Utilisation des fonctions statistiques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7ABA29-736C-4FB1-8F09-D15A61F66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9" y="905892"/>
            <a:ext cx="9121751" cy="545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651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sz="4400" dirty="0"/>
              <a:t>Les sous-requêtes </a:t>
            </a:r>
            <a:endParaRPr sz="4400" b="1" dirty="0"/>
          </a:p>
        </p:txBody>
      </p:sp>
    </p:spTree>
    <p:extLst>
      <p:ext uri="{BB962C8B-B14F-4D97-AF65-F5344CB8AC3E}">
        <p14:creationId xmlns:p14="http://schemas.microsoft.com/office/powerpoint/2010/main" val="37338170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sz="3600" dirty="0"/>
              <a:t>Les requêtes imbriquées (1)</a:t>
            </a:r>
            <a:endParaRPr lang="fr-FR" dirty="0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8E3CCF-FBDA-4315-A42A-9EC50D03C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6031"/>
            <a:ext cx="9144000" cy="502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725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sz="3600" dirty="0"/>
              <a:t>Les requêtes imbriquées (2)</a:t>
            </a:r>
            <a:endParaRPr lang="fr-FR" dirty="0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727A0B-30E0-4ABE-99CD-CB66F84B2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84" y="1150033"/>
            <a:ext cx="8915831" cy="455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273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sz="3600" dirty="0"/>
              <a:t>Sous-requêtes indépendantes</a:t>
            </a:r>
            <a:endParaRPr lang="fr-FR" dirty="0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20BBC8-DCC8-4066-9961-5F08FF223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81" y="1028757"/>
            <a:ext cx="8759037" cy="54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183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sz="3600" dirty="0"/>
              <a:t>Sous-requêtes indépendantes (1)</a:t>
            </a:r>
            <a:endParaRPr lang="fr-FR" dirty="0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89BCDE-152E-4FBD-8202-0BA35B9E3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00" y="923337"/>
            <a:ext cx="8635800" cy="530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23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sz="3600" dirty="0"/>
              <a:t>Sous-requêtes indépendantes (2)</a:t>
            </a:r>
            <a:endParaRPr lang="fr-FR" dirty="0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0EF84-0353-42AF-AA1A-5276539C5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66" y="1013417"/>
            <a:ext cx="8843868" cy="510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475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sz="3600" dirty="0"/>
              <a:t>Sous-requêtes corrélées (1)</a:t>
            </a:r>
            <a:endParaRPr lang="fr-FR" dirty="0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3E03B9-72AA-4AA2-9DB0-87E5C41B3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71" y="1237957"/>
            <a:ext cx="8926280" cy="427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81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b="1" dirty="0"/>
              <a:t>Modèle relationnel</a:t>
            </a:r>
            <a:endParaRPr b="1" dirty="0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0D681-DF40-43B5-AA23-40EFDB275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8" y="1955409"/>
            <a:ext cx="907835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834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sz="3600" dirty="0"/>
              <a:t>Sous-requêtes corrélées (2)</a:t>
            </a:r>
            <a:endParaRPr lang="fr-FR" dirty="0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C9CBE3-AC20-406B-BF98-338C90391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1" y="1353771"/>
            <a:ext cx="8981638" cy="496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569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sz="4400" dirty="0"/>
              <a:t>Opérateurs algébriques sur plusieurs tables </a:t>
            </a:r>
            <a:endParaRPr sz="4400" b="1" dirty="0"/>
          </a:p>
        </p:txBody>
      </p:sp>
    </p:spTree>
    <p:extLst>
      <p:ext uri="{BB962C8B-B14F-4D97-AF65-F5344CB8AC3E}">
        <p14:creationId xmlns:p14="http://schemas.microsoft.com/office/powerpoint/2010/main" val="18492594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sz="3600" dirty="0"/>
              <a:t>Opérateur Division</a:t>
            </a:r>
            <a:endParaRPr lang="fr-FR" dirty="0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9AE36D-37EE-4182-9C64-B1D30EE58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0037"/>
            <a:ext cx="9029596" cy="523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249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sz="3600" dirty="0"/>
              <a:t>Opérateur Division</a:t>
            </a:r>
            <a:endParaRPr lang="fr-FR" dirty="0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76236F-1386-4F84-8785-CC999E5D9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0" y="1210083"/>
            <a:ext cx="9069940" cy="514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246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sz="3600" dirty="0"/>
              <a:t>Opérateur Division</a:t>
            </a:r>
            <a:endParaRPr lang="fr-FR" dirty="0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C27803-98FF-4F66-84EE-FF38EB05A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46" y="915253"/>
            <a:ext cx="8772907" cy="562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868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sz="4400" dirty="0"/>
              <a:t>Gestion des privilèges </a:t>
            </a:r>
            <a:endParaRPr sz="4400" b="1" dirty="0"/>
          </a:p>
        </p:txBody>
      </p:sp>
    </p:spTree>
    <p:extLst>
      <p:ext uri="{BB962C8B-B14F-4D97-AF65-F5344CB8AC3E}">
        <p14:creationId xmlns:p14="http://schemas.microsoft.com/office/powerpoint/2010/main" val="33741066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Gestion des privilèges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03F4B1-A3DB-4BE2-96BF-0C5BE3841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92" y="1400005"/>
            <a:ext cx="8897016" cy="492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964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sz="4400" dirty="0"/>
              <a:t>Gestion des objets (1)</a:t>
            </a:r>
            <a:endParaRPr sz="4400" b="1" dirty="0"/>
          </a:p>
        </p:txBody>
      </p:sp>
    </p:spTree>
    <p:extLst>
      <p:ext uri="{BB962C8B-B14F-4D97-AF65-F5344CB8AC3E}">
        <p14:creationId xmlns:p14="http://schemas.microsoft.com/office/powerpoint/2010/main" val="6988658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Manipulation des structures de données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4ACD0D-A1CB-49D5-ABF9-025204F38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79" y="892765"/>
            <a:ext cx="8900841" cy="546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495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Création/suppression d'un schéma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C5B676-5B49-4609-88D6-B4E88C506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7" y="1156893"/>
            <a:ext cx="8935626" cy="538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30534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3270</TotalTime>
  <Words>818</Words>
  <Application>Microsoft Office PowerPoint</Application>
  <PresentationFormat>On-screen Show (4:3)</PresentationFormat>
  <Paragraphs>311</Paragraphs>
  <Slides>147</Slides>
  <Notes>147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8" baseType="lpstr">
      <vt:lpstr>Calibri</vt:lpstr>
      <vt:lpstr>Consolas</vt:lpstr>
      <vt:lpstr>Arial</vt:lpstr>
      <vt:lpstr>Wingdings</vt:lpstr>
      <vt:lpstr>3_Office Theme</vt:lpstr>
      <vt:lpstr>2_Office Theme</vt:lpstr>
      <vt:lpstr>Office Theme</vt:lpstr>
      <vt:lpstr>1_Office Theme</vt:lpstr>
      <vt:lpstr>4_Office Theme</vt:lpstr>
      <vt:lpstr>5_Office Theme</vt:lpstr>
      <vt:lpstr>Paintbrush Picture</vt:lpstr>
      <vt:lpstr>Langage SQL </vt:lpstr>
      <vt:lpstr>Premiers objectifs du modèle relationnel</vt:lpstr>
      <vt:lpstr>Les 12 règles de Codd</vt:lpstr>
      <vt:lpstr>Les 12 règles de Codd</vt:lpstr>
      <vt:lpstr>Les 12 règles de Codd</vt:lpstr>
      <vt:lpstr>SGBDR</vt:lpstr>
      <vt:lpstr>Le relationnel</vt:lpstr>
      <vt:lpstr>Système de gestion de base de données (SGBD)</vt:lpstr>
      <vt:lpstr>Modèle relationnel</vt:lpstr>
      <vt:lpstr>Histoire du modèle relationnel</vt:lpstr>
      <vt:lpstr>Terminologie (1)</vt:lpstr>
      <vt:lpstr>Terminologie (2)</vt:lpstr>
      <vt:lpstr>Terminologie (3)</vt:lpstr>
      <vt:lpstr>Description de données - concepts de base</vt:lpstr>
      <vt:lpstr>Description des données - Règles</vt:lpstr>
      <vt:lpstr>Identification des données - clé primaire</vt:lpstr>
      <vt:lpstr>Identification des données - clé primaire</vt:lpstr>
      <vt:lpstr>Attributs Complexes Monovalués</vt:lpstr>
      <vt:lpstr>Clé étrangère ou identifiant externe</vt:lpstr>
      <vt:lpstr>Attributs simples multivalués (1)</vt:lpstr>
      <vt:lpstr>Attributs simples multivalués (2)</vt:lpstr>
      <vt:lpstr>Attribut complexes multivalués (1)</vt:lpstr>
      <vt:lpstr>Attribut complexes multivalués (2)</vt:lpstr>
      <vt:lpstr>L'algèbre relationnelle et la logique du SQL </vt:lpstr>
      <vt:lpstr>Algèbre relationnelle </vt:lpstr>
      <vt:lpstr>Les opérations de l’algèbre relationnelle</vt:lpstr>
      <vt:lpstr>Les opérations de l’algèbre relationnelle</vt:lpstr>
      <vt:lpstr>Tables d’exemple</vt:lpstr>
      <vt:lpstr>Opérations unaires</vt:lpstr>
      <vt:lpstr>Opérateur SELECTION</vt:lpstr>
      <vt:lpstr>Exercice</vt:lpstr>
      <vt:lpstr>Opérateur PROJECTION</vt:lpstr>
      <vt:lpstr>Exercice</vt:lpstr>
      <vt:lpstr>Opérations ensemblistes (1)</vt:lpstr>
      <vt:lpstr>Opérations ensemblistes (2)</vt:lpstr>
      <vt:lpstr>Opérateur UNION</vt:lpstr>
      <vt:lpstr>Opérateur INTERSECTION</vt:lpstr>
      <vt:lpstr>Opérateur DIFFERENCE</vt:lpstr>
      <vt:lpstr>Opérateur PRODUIT CARTESIEN</vt:lpstr>
      <vt:lpstr>Opérations de JOINTURE</vt:lpstr>
      <vt:lpstr>Opérations de JOINTURE / Theta-JOINTURE</vt:lpstr>
      <vt:lpstr>Exercice</vt:lpstr>
      <vt:lpstr>Exercice</vt:lpstr>
      <vt:lpstr>Opérations  EQUIJOINTURE / JOINTURE NATURELLE</vt:lpstr>
      <vt:lpstr>Exemple de JOINTURE NATURELLE</vt:lpstr>
      <vt:lpstr>Opération de division</vt:lpstr>
      <vt:lpstr>Opération de division</vt:lpstr>
      <vt:lpstr>Autres opérateurs</vt:lpstr>
      <vt:lpstr>Autres JOINTURES</vt:lpstr>
      <vt:lpstr>Opérateur JOINTURE EXTERNE</vt:lpstr>
      <vt:lpstr>Complexité des opérateurs</vt:lpstr>
      <vt:lpstr>Exercice</vt:lpstr>
      <vt:lpstr>L'interrogation des données </vt:lpstr>
      <vt:lpstr>Les groupes de commandes SQL</vt:lpstr>
      <vt:lpstr>Consultation des données</vt:lpstr>
      <vt:lpstr>Exemple pour les requêtes</vt:lpstr>
      <vt:lpstr>Format des requêtes</vt:lpstr>
      <vt:lpstr>Requêtes simples (SELECT-FROM)</vt:lpstr>
      <vt:lpstr>Elimination des doublons</vt:lpstr>
      <vt:lpstr>Sélection de colonne (clause WHERE)</vt:lpstr>
      <vt:lpstr>Opérateur Sélection</vt:lpstr>
      <vt:lpstr>Opérations possibles (MYSQL)</vt:lpstr>
      <vt:lpstr>Précédence des opérateurs</vt:lpstr>
      <vt:lpstr>Utilisation des opérateurs</vt:lpstr>
      <vt:lpstr>Utilisation des opérateurs (Chaînes)</vt:lpstr>
      <vt:lpstr>Combinaison Sélection + projection</vt:lpstr>
      <vt:lpstr>Requêtes simples</vt:lpstr>
      <vt:lpstr>Requêtes simples (2)</vt:lpstr>
      <vt:lpstr>Requêtes simples (3)</vt:lpstr>
      <vt:lpstr>Requêtes et valeurs nulles</vt:lpstr>
      <vt:lpstr>Les autres clauses (tri)</vt:lpstr>
      <vt:lpstr>Les jointures </vt:lpstr>
      <vt:lpstr>Requêtes multi-tables (Opérateur Jointure)</vt:lpstr>
      <vt:lpstr>Définition de la jointure</vt:lpstr>
      <vt:lpstr>Jointure (Compléments)</vt:lpstr>
      <vt:lpstr>Jointure (Compléments)</vt:lpstr>
      <vt:lpstr>Exercice</vt:lpstr>
      <vt:lpstr>Exercice</vt:lpstr>
      <vt:lpstr>Traitements de groupes </vt:lpstr>
      <vt:lpstr>Fonctoins d'agrégat</vt:lpstr>
      <vt:lpstr>Clause Group by</vt:lpstr>
      <vt:lpstr>Utilisation des fonctions statistiques</vt:lpstr>
      <vt:lpstr>Les sous-requêtes </vt:lpstr>
      <vt:lpstr>Les requêtes imbriquées (1)</vt:lpstr>
      <vt:lpstr>Les requêtes imbriquées (2)</vt:lpstr>
      <vt:lpstr>Sous-requêtes indépendantes</vt:lpstr>
      <vt:lpstr>Sous-requêtes indépendantes (1)</vt:lpstr>
      <vt:lpstr>Sous-requêtes indépendantes (2)</vt:lpstr>
      <vt:lpstr>Sous-requêtes corrélées (1)</vt:lpstr>
      <vt:lpstr>Sous-requêtes corrélées (2)</vt:lpstr>
      <vt:lpstr>Opérateurs algébriques sur plusieurs tables </vt:lpstr>
      <vt:lpstr>Opérateur Division</vt:lpstr>
      <vt:lpstr>Opérateur Division</vt:lpstr>
      <vt:lpstr>Opérateur Division</vt:lpstr>
      <vt:lpstr>Gestion des privilèges </vt:lpstr>
      <vt:lpstr>Gestion des privilèges</vt:lpstr>
      <vt:lpstr>Gestion des objets (1)</vt:lpstr>
      <vt:lpstr>Manipulation des structures de données</vt:lpstr>
      <vt:lpstr>Création/suppression d'un schéma</vt:lpstr>
      <vt:lpstr>Types de la norme ANSI</vt:lpstr>
      <vt:lpstr>Création et gestion des relations</vt:lpstr>
      <vt:lpstr>Création de table/relation</vt:lpstr>
      <vt:lpstr>Création de table (valeurs nulles, défaut)</vt:lpstr>
      <vt:lpstr>Création de table (clé primaire)</vt:lpstr>
      <vt:lpstr>Création de table (unicité)</vt:lpstr>
      <vt:lpstr>Création de table (clé étrangère)</vt:lpstr>
      <vt:lpstr>Gestion de l'intégrité référentielle</vt:lpstr>
      <vt:lpstr>Gestion de l'intégrité référentielle (exemple)</vt:lpstr>
      <vt:lpstr>Mise à jour des données </vt:lpstr>
      <vt:lpstr>Mise à jour d'un schéma de BD</vt:lpstr>
      <vt:lpstr>Modification d'une table (structure)</vt:lpstr>
      <vt:lpstr>Mise à jour des données</vt:lpstr>
      <vt:lpstr>Insertion de tuples (1)</vt:lpstr>
      <vt:lpstr>Insertion de tuples (2)</vt:lpstr>
      <vt:lpstr>Suppression de tuples</vt:lpstr>
      <vt:lpstr>Modification des tuples</vt:lpstr>
      <vt:lpstr>Gestion des objets (2)</vt:lpstr>
      <vt:lpstr>Création d'index</vt:lpstr>
      <vt:lpstr>Création de contraintes</vt:lpstr>
      <vt:lpstr>Création de vues</vt:lpstr>
      <vt:lpstr>Gestion des transactions : contrôle de concurrence</vt:lpstr>
      <vt:lpstr>Transaction</vt:lpstr>
      <vt:lpstr>Examples de transactions</vt:lpstr>
      <vt:lpstr>Résultats possibles d’une transaction</vt:lpstr>
      <vt:lpstr>Propriétés de transactions</vt:lpstr>
      <vt:lpstr>Nécessité du contrôle de concurrence</vt:lpstr>
      <vt:lpstr>Le problème de la mise à jour perdue</vt:lpstr>
      <vt:lpstr>Le problème de la dépendance non validée (dirty read)</vt:lpstr>
      <vt:lpstr>Le problème de l’analyse incohérente</vt:lpstr>
      <vt:lpstr>Capacité de sérialisation (1)</vt:lpstr>
      <vt:lpstr>Capacité de sérialisation (2)</vt:lpstr>
      <vt:lpstr>Example de planifications équivalents</vt:lpstr>
      <vt:lpstr>Test de conflits de la capacité de sérialisation</vt:lpstr>
      <vt:lpstr>Planification sans sérialisation des conflits</vt:lpstr>
      <vt:lpstr>Techniques de contrôle de concurrence</vt:lpstr>
      <vt:lpstr>Méthodes de verrouillage</vt:lpstr>
      <vt:lpstr>Usage des verrous </vt:lpstr>
      <vt:lpstr>Planification incorrecte du verrouillage</vt:lpstr>
      <vt:lpstr>Verrouillage en deux phases</vt:lpstr>
      <vt:lpstr>Eviter le problème de la mise à jour perdue à l’aide de la V2P</vt:lpstr>
      <vt:lpstr>Eviter le problème de la dépendance non validée à l’aide de la V2P</vt:lpstr>
      <vt:lpstr>Eviter le problème de l’analyse incohérente  à l’aide de la V2P</vt:lpstr>
      <vt:lpstr>Blocage indéfini (deadlock)</vt:lpstr>
      <vt:lpstr>Techniques permettent de gérer les verrous indéfinis</vt:lpstr>
      <vt:lpstr>Détection des verrous indéfinis</vt:lpstr>
      <vt:lpstr>Récupération a la suite de la détection d’un verrou indéfini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Langage SQL </dc:title>
  <dc:creator>Ahmed Hosni</dc:creator>
  <cp:lastModifiedBy>Ahmed Hosni</cp:lastModifiedBy>
  <cp:revision>67</cp:revision>
  <dcterms:created xsi:type="dcterms:W3CDTF">2019-11-23T23:48:35Z</dcterms:created>
  <dcterms:modified xsi:type="dcterms:W3CDTF">2019-11-26T06:19:21Z</dcterms:modified>
</cp:coreProperties>
</file>